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97" r:id="rId4"/>
    <p:sldId id="259" r:id="rId5"/>
    <p:sldId id="260" r:id="rId6"/>
    <p:sldId id="270" r:id="rId7"/>
    <p:sldId id="273" r:id="rId8"/>
    <p:sldId id="271" r:id="rId9"/>
    <p:sldId id="272" r:id="rId10"/>
    <p:sldId id="277" r:id="rId11"/>
    <p:sldId id="261" r:id="rId12"/>
    <p:sldId id="286" r:id="rId13"/>
    <p:sldId id="298" r:id="rId14"/>
    <p:sldId id="287" r:id="rId15"/>
    <p:sldId id="288" r:id="rId16"/>
    <p:sldId id="289" r:id="rId17"/>
    <p:sldId id="281" r:id="rId18"/>
    <p:sldId id="299" r:id="rId19"/>
    <p:sldId id="280" r:id="rId20"/>
    <p:sldId id="279" r:id="rId21"/>
    <p:sldId id="282" r:id="rId22"/>
    <p:sldId id="264" r:id="rId23"/>
    <p:sldId id="30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89048" autoAdjust="0"/>
  </p:normalViewPr>
  <p:slideViewPr>
    <p:cSldViewPr snapToGrid="0">
      <p:cViewPr varScale="1">
        <p:scale>
          <a:sx n="104" d="100"/>
          <a:sy n="104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53F0-9F7B-43E2-860F-805FECE88C0E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92EF5-3D2A-44CA-9FE8-9C3BE05765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737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B13F0-AD01-4A97-8BF1-3C60F0438B51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E3CD-85B8-43CD-A31A-BE87A48B62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58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3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</a:t>
            </a:r>
            <a:r>
              <a:rPr lang="pt-BR" baseline="0" dirty="0" smtClean="0"/>
              <a:t> evolução tecnológica no cenário automobilístico tem alavancado vários benefícios, como diminuição do consumo de combustível, diminuição na emissão de poluentes, etc.</a:t>
            </a:r>
          </a:p>
          <a:p>
            <a:r>
              <a:rPr lang="pt-BR" baseline="0" dirty="0" smtClean="0"/>
              <a:t>Analisando a evolução tecnológica no cenário automobilístico, observa-se que parte do funcionamento dos automóveis estão passando a ser informatizados (digital) ao invés </a:t>
            </a:r>
            <a:r>
              <a:rPr lang="pt-BR" baseline="0" smtClean="0"/>
              <a:t>de mecânicos</a:t>
            </a:r>
          </a:p>
          <a:p>
            <a:r>
              <a:rPr lang="pt-BR" smtClean="0"/>
              <a:t>http://newcarsportal.com/wp-content/uploads/2017/07/2018-Volkswagen-Passat-featured-image.jpg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29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4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28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ECU individual que gerencia todos</a:t>
            </a:r>
            <a:r>
              <a:rPr lang="pt-BR" baseline="0" dirty="0" smtClean="0"/>
              <a:t> os recursos, como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 eletrônica, travas elétricas, vidros elétricos, alarme, painel de instruções, </a:t>
            </a:r>
            <a:r>
              <a:rPr lang="pt-BR" baseline="0" dirty="0" err="1" smtClean="0"/>
              <a:t>etc</a:t>
            </a:r>
            <a:endParaRPr lang="pt-BR" baseline="0" dirty="0" smtClean="0"/>
          </a:p>
          <a:p>
            <a:r>
              <a:rPr lang="pt-BR" baseline="0" dirty="0" smtClean="0"/>
              <a:t>EDU distribuída contém várias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 responsáveis por gerenciar sistemas individuais, mas que podem se comunicar com outras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. </a:t>
            </a:r>
            <a:r>
              <a:rPr lang="pt-BR" baseline="0" dirty="0" err="1" smtClean="0"/>
              <a:t>Ex</a:t>
            </a:r>
            <a:r>
              <a:rPr lang="pt-BR" baseline="0" dirty="0" smtClean="0"/>
              <a:t>: ECU da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, ECU dos módulos das travas elétricas, ECU dos módulos de vidro Elétrico, ECU do sistema de ABS, etc.....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96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Oferece conectividade USB ou Bluetooth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476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6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49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08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69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19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49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22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1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17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97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33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3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67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1F38B-4E73-4DA5-B5E1-E5A9D0323CCB}" type="datetimeFigureOut">
              <a:rPr lang="pt-BR" smtClean="0"/>
              <a:t>02/12/2017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0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02678"/>
            <a:ext cx="9144000" cy="1655762"/>
          </a:xfrm>
        </p:spPr>
        <p:txBody>
          <a:bodyPr/>
          <a:lstStyle/>
          <a:p>
            <a:r>
              <a:rPr lang="pt-BR" dirty="0" smtClean="0"/>
              <a:t>Autor: </a:t>
            </a:r>
            <a:r>
              <a:rPr lang="pt-BR" dirty="0" err="1" smtClean="0"/>
              <a:t>Ruan</a:t>
            </a:r>
            <a:r>
              <a:rPr lang="pt-BR" dirty="0" smtClean="0"/>
              <a:t> Luiz Alves da Silva</a:t>
            </a:r>
          </a:p>
          <a:p>
            <a:r>
              <a:rPr lang="pt-BR" dirty="0" smtClean="0"/>
              <a:t>Orientador: Prof. Dr. Ricardo </a:t>
            </a:r>
            <a:r>
              <a:rPr lang="pt-BR" dirty="0" err="1" smtClean="0"/>
              <a:t>Barz</a:t>
            </a:r>
            <a:r>
              <a:rPr lang="pt-BR" dirty="0" smtClean="0"/>
              <a:t> </a:t>
            </a:r>
            <a:r>
              <a:rPr lang="pt-BR" dirty="0" err="1" smtClean="0"/>
              <a:t>Sovat</a:t>
            </a:r>
            <a:endParaRPr lang="pt-BR" dirty="0"/>
          </a:p>
        </p:txBody>
      </p:sp>
      <p:pic>
        <p:nvPicPr>
          <p:cNvPr id="2050" name="Picture 2" descr="https://cmp.ifsp.edu.br/sites/auxilio-estudantil/src/logo_if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73" y="5483253"/>
            <a:ext cx="2623126" cy="11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96246" y="357180"/>
            <a:ext cx="11166102" cy="34616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+mj-lt"/>
              </a:rPr>
              <a:t>Aplicação da IOT em sistemas embarcados automotivos para monitoramento e detecção de falhas</a:t>
            </a:r>
          </a:p>
        </p:txBody>
      </p:sp>
    </p:spTree>
    <p:extLst>
      <p:ext uri="{BB962C8B-B14F-4D97-AF65-F5344CB8AC3E}">
        <p14:creationId xmlns:p14="http://schemas.microsoft.com/office/powerpoint/2010/main" val="15786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308" y="1930832"/>
            <a:ext cx="10515600" cy="421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Representação:</a:t>
            </a:r>
          </a:p>
          <a:p>
            <a:pPr marL="0" indent="0">
              <a:buNone/>
            </a:pPr>
            <a:endParaRPr lang="pt-BR" sz="3600" dirty="0" smtClean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93694D-D1F6-459B-8F96-561887F49A3A}" type="slidenum">
              <a:rPr lang="pt-BR" sz="3200" smtClean="0"/>
              <a:t>10</a:t>
            </a:fld>
            <a:endParaRPr lang="pt-BR" sz="320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77" y="2553258"/>
            <a:ext cx="8385445" cy="33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11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Divisão das atividades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418933" y="3038329"/>
            <a:ext cx="9934866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Desenvolvimento do software de monitoramento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38200" y="4033208"/>
            <a:ext cx="9934866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Configuração do hardware e instalação do software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18933" y="5025247"/>
            <a:ext cx="9934866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Integração da aplicação com a computação em nuvem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12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Desenvolvimento do software de monitoramento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975587" y="3038329"/>
            <a:ext cx="5840849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Linguagem de programação Java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075055" y="3440111"/>
            <a:ext cx="3991842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Framework </a:t>
            </a:r>
            <a:r>
              <a:rPr lang="pt-BR" sz="3200" dirty="0" err="1" smtClean="0">
                <a:solidFill>
                  <a:schemeClr val="bg1"/>
                </a:solidFill>
              </a:rPr>
              <a:t>JavaFx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118751" y="3850888"/>
            <a:ext cx="4312231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Biblioteca </a:t>
            </a:r>
            <a:r>
              <a:rPr lang="pt-BR" sz="3200" dirty="0" err="1" smtClean="0">
                <a:solidFill>
                  <a:schemeClr val="bg1"/>
                </a:solidFill>
              </a:rPr>
              <a:t>BlueCove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690175" y="4231471"/>
            <a:ext cx="5840849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API </a:t>
            </a:r>
            <a:r>
              <a:rPr lang="pt-BR" sz="3200" dirty="0" err="1" smtClean="0">
                <a:solidFill>
                  <a:schemeClr val="bg1"/>
                </a:solidFill>
              </a:rPr>
              <a:t>obd-java-api</a:t>
            </a:r>
            <a:r>
              <a:rPr lang="pt-BR" sz="3200" dirty="0" smtClean="0">
                <a:solidFill>
                  <a:schemeClr val="bg1"/>
                </a:solidFill>
              </a:rPr>
              <a:t> (</a:t>
            </a:r>
            <a:r>
              <a:rPr lang="pt-BR" sz="3200" dirty="0" err="1" smtClean="0">
                <a:solidFill>
                  <a:schemeClr val="bg1"/>
                </a:solidFill>
              </a:rPr>
              <a:t>github</a:t>
            </a:r>
            <a:r>
              <a:rPr lang="pt-BR" sz="3200" dirty="0" smtClean="0">
                <a:solidFill>
                  <a:schemeClr val="bg1"/>
                </a:solidFill>
              </a:rPr>
              <a:t> Pires)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373327" y="4663447"/>
            <a:ext cx="3198674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Padrão MVC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58745" y="5022831"/>
            <a:ext cx="6595054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Paradigma de Orientação à Objeto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13</a:t>
            </a:fld>
            <a:endParaRPr lang="pt-BR" sz="32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0" y="2387596"/>
            <a:ext cx="7004670" cy="401666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30037" y="1806495"/>
            <a:ext cx="608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Organização das classes do projeto: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8721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14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4" y="3414431"/>
            <a:ext cx="3570395" cy="238590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Configuração do hardware e instalação do software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09671" y="3583366"/>
            <a:ext cx="5313217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</a:rPr>
              <a:t>Raspbian</a:t>
            </a:r>
            <a:r>
              <a:rPr lang="pt-BR" sz="3200" dirty="0" smtClean="0">
                <a:solidFill>
                  <a:schemeClr val="bg1"/>
                </a:solidFill>
              </a:rPr>
              <a:t> Jessie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801748" y="4230438"/>
            <a:ext cx="5840849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Display 3.2” com conexão GPIO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282040" y="4895891"/>
            <a:ext cx="5840849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Instalação do driver do display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875639" y="5513923"/>
            <a:ext cx="5840849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Instalação do software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801748" y="2908893"/>
            <a:ext cx="4065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/>
              <a:t>Raspberry</a:t>
            </a:r>
            <a:r>
              <a:rPr lang="pt-BR" sz="3200" dirty="0" smtClean="0"/>
              <a:t> </a:t>
            </a:r>
            <a:r>
              <a:rPr lang="pt-BR" sz="3200" dirty="0" err="1" smtClean="0"/>
              <a:t>Pi</a:t>
            </a:r>
            <a:r>
              <a:rPr lang="pt-BR" sz="3200" dirty="0" smtClean="0"/>
              <a:t> 3 </a:t>
            </a:r>
            <a:r>
              <a:rPr lang="pt-BR" sz="3200" dirty="0" err="1" smtClean="0"/>
              <a:t>Model</a:t>
            </a:r>
            <a:r>
              <a:rPr lang="pt-BR" sz="3200" dirty="0" smtClean="0"/>
              <a:t> B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397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15</a:t>
            </a:fld>
            <a:endParaRPr lang="pt-BR" sz="3200" dirty="0"/>
          </a:p>
        </p:txBody>
      </p:sp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Integração da aplicação com a computação em nuvem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81094" y="2855271"/>
            <a:ext cx="743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/>
              <a:t>Amazon</a:t>
            </a:r>
            <a:r>
              <a:rPr lang="pt-BR" sz="3200" dirty="0" smtClean="0"/>
              <a:t> Web Service (AWS) - Infraestrutura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1662544" y="3430810"/>
            <a:ext cx="8756074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Instância </a:t>
            </a:r>
            <a:r>
              <a:rPr lang="pt-BR" sz="3200" dirty="0" err="1" smtClean="0">
                <a:solidFill>
                  <a:schemeClr val="bg1"/>
                </a:solidFill>
              </a:rPr>
              <a:t>Elastic</a:t>
            </a:r>
            <a:r>
              <a:rPr lang="pt-BR" sz="3200" dirty="0" smtClean="0">
                <a:solidFill>
                  <a:schemeClr val="bg1"/>
                </a:solidFill>
              </a:rPr>
              <a:t> Compute </a:t>
            </a:r>
            <a:r>
              <a:rPr lang="pt-BR" sz="3200" dirty="0" err="1" smtClean="0">
                <a:solidFill>
                  <a:schemeClr val="bg1"/>
                </a:solidFill>
              </a:rPr>
              <a:t>Cloud</a:t>
            </a:r>
            <a:r>
              <a:rPr lang="pt-BR" sz="3200" dirty="0" smtClean="0">
                <a:solidFill>
                  <a:schemeClr val="bg1"/>
                </a:solidFill>
              </a:rPr>
              <a:t> (EC2)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379450" y="4034293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</a:rPr>
              <a:t>Ubuntu</a:t>
            </a:r>
            <a:r>
              <a:rPr lang="pt-BR" sz="3200" dirty="0" smtClean="0">
                <a:solidFill>
                  <a:schemeClr val="bg1"/>
                </a:solidFill>
              </a:rPr>
              <a:t> Server 16.04 LTS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79631" y="4569524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Banco de dados </a:t>
            </a:r>
            <a:r>
              <a:rPr lang="pt-BR" sz="3200" dirty="0" err="1" smtClean="0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023849" y="5113989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Framework Node.js 6.11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10538" y="5658455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Servidor Apache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16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7" y="365125"/>
            <a:ext cx="8986846" cy="60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17</a:t>
            </a:fld>
            <a:endParaRPr lang="pt-BR" sz="3200"/>
          </a:p>
        </p:txBody>
      </p:sp>
      <p:sp>
        <p:nvSpPr>
          <p:cNvPr id="8" name="Retângulo 7"/>
          <p:cNvSpPr/>
          <p:nvPr/>
        </p:nvSpPr>
        <p:spPr>
          <a:xfrm>
            <a:off x="604452" y="1981922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Incompatibilidades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04451" y="3991265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Desempenho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04451" y="5354064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Algumas leituras com ‘eco’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946398" y="2667595"/>
            <a:ext cx="8266547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Framework </a:t>
            </a:r>
            <a:r>
              <a:rPr lang="pt-BR" sz="3200" dirty="0" err="1" smtClean="0">
                <a:solidFill>
                  <a:schemeClr val="bg1"/>
                </a:solidFill>
              </a:rPr>
              <a:t>JavaFx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147453" y="3295228"/>
            <a:ext cx="8266547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Biblioteca </a:t>
            </a:r>
            <a:r>
              <a:rPr lang="pt-BR" sz="3200" dirty="0" err="1" smtClean="0">
                <a:solidFill>
                  <a:schemeClr val="bg1"/>
                </a:solidFill>
              </a:rPr>
              <a:t>BlueCove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057239" y="4687303"/>
            <a:ext cx="8266547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Lentidão durante a leitura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7" y="2023198"/>
            <a:ext cx="5423663" cy="3380076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18</a:t>
            </a:fld>
            <a:endParaRPr lang="pt-BR" sz="32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83" y="1794018"/>
            <a:ext cx="4981723" cy="4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Considerações finais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19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604452" y="1981922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Foi possível: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4451" y="4665523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Não foi possível avaliar: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51345" y="2667595"/>
            <a:ext cx="10402455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Obter leituras do veículo utilizando hardware </a:t>
            </a:r>
            <a:r>
              <a:rPr lang="pt-BR" sz="3200" dirty="0" smtClean="0">
                <a:solidFill>
                  <a:schemeClr val="bg1"/>
                </a:solidFill>
              </a:rPr>
              <a:t>de baixo custo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47453" y="3295228"/>
            <a:ext cx="8649856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Armazenar informações na nuvem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544616" y="3922861"/>
            <a:ext cx="8936183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Disponibilizar os dados para consumo/análise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373744" y="5381434"/>
            <a:ext cx="8839202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Total precisão de todos os valores convertidos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270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u="sng" dirty="0" smtClean="0"/>
              <a:t>Breve histórico</a:t>
            </a:r>
            <a:endParaRPr lang="pt-BR" sz="3600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</a:t>
            </a:fld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8" y="2577217"/>
            <a:ext cx="2887512" cy="20040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667" r="8081" b="4243"/>
          <a:stretch/>
        </p:blipFill>
        <p:spPr>
          <a:xfrm>
            <a:off x="4342686" y="4309423"/>
            <a:ext cx="3194917" cy="18010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49" y="3024466"/>
            <a:ext cx="3260183" cy="191698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06512" y="2207885"/>
            <a:ext cx="185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a manivela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676016" y="37982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carburados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059610" y="2593964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Carros com injeção eletrônica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Melhorias e trabalhos futuros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20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1565034" y="2268249"/>
            <a:ext cx="10008130" cy="7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Estudo e implementação de políticas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38200" y="3298103"/>
            <a:ext cx="10008130" cy="7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Avaliar a precisão da conversão dos valores obtidos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84296" y="4349609"/>
            <a:ext cx="10008130" cy="7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Análise automatizada dos parâmetros coletados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172" y="2324553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OBRIGADO!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21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Fontes das imagens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8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http</a:t>
            </a:r>
            <a:r>
              <a:rPr lang="pt-BR" sz="2400" dirty="0"/>
              <a:t>://</a:t>
            </a:r>
            <a:r>
              <a:rPr lang="pt-BR" sz="2400" dirty="0" smtClean="0"/>
              <a:t>www.50emais.com.br/wp-content/uploads/2014/ 03/Patent-Motorwagen.jpg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https</a:t>
            </a:r>
            <a:r>
              <a:rPr lang="pt-BR" sz="2400" dirty="0"/>
              <a:t>://</a:t>
            </a:r>
            <a:r>
              <a:rPr lang="pt-BR" sz="2400" dirty="0" smtClean="0"/>
              <a:t>preview.netcarshow.com/Volkswagen-Passat-1980-1600-02.jpg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http</a:t>
            </a:r>
            <a:r>
              <a:rPr lang="pt-BR" sz="2400" dirty="0"/>
              <a:t>://</a:t>
            </a:r>
            <a:r>
              <a:rPr lang="pt-BR" sz="2400" dirty="0" smtClean="0"/>
              <a:t>newcarsportal.com/wp-content/uploads/2017/07/2018-Volkswagen-Passat-featured-image.jpg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http</a:t>
            </a:r>
            <a:r>
              <a:rPr lang="pt-BR" sz="2400" dirty="0"/>
              <a:t>://</a:t>
            </a:r>
            <a:r>
              <a:rPr lang="pt-BR" sz="2400" dirty="0" smtClean="0"/>
              <a:t>www.nasscar.com.br/loja/image/cache/data/vendidos/painel%20fiesta%202010%202011/a%20ecu2-565x390.jpg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22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8895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Bibliografia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dirty="0"/>
              <a:t>ASIS, Marco Aurélio </a:t>
            </a:r>
            <a:r>
              <a:rPr lang="pt-BR" dirty="0" err="1"/>
              <a:t>Scomparim</a:t>
            </a:r>
            <a:r>
              <a:rPr lang="pt-BR" dirty="0"/>
              <a:t>; FAGUNDES, Felipe Augusto Vieira; SILVA, Gustavo Luiz. Sistema de monitoramento automotivo remoto. 2015. 86 p. Dissertação (Graduação em Eletrônica Automotiva) – FATEC Santo André, Santo André. 2015.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RICHARDSON, Matt; &amp; WALLACE, </a:t>
            </a:r>
            <a:r>
              <a:rPr lang="pt-BR" dirty="0" err="1"/>
              <a:t>Shawn</a:t>
            </a:r>
            <a:r>
              <a:rPr lang="pt-BR" dirty="0"/>
              <a:t> (2013). </a:t>
            </a:r>
            <a:r>
              <a:rPr lang="pt-BR" dirty="0" err="1"/>
              <a:t>Getting</a:t>
            </a:r>
            <a:r>
              <a:rPr lang="pt-BR" dirty="0"/>
              <a:t> </a:t>
            </a:r>
            <a:r>
              <a:rPr lang="pt-BR" dirty="0" err="1"/>
              <a:t>Started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(1ª Edição, 180 p.). </a:t>
            </a:r>
            <a:r>
              <a:rPr lang="pt-BR" dirty="0" err="1"/>
              <a:t>Sebastopol</a:t>
            </a:r>
            <a:r>
              <a:rPr lang="pt-BR" dirty="0"/>
              <a:t>, Califórnia, EUA: </a:t>
            </a:r>
            <a:r>
              <a:rPr lang="pt-BR" dirty="0" err="1"/>
              <a:t>O’Reilly</a:t>
            </a:r>
            <a:r>
              <a:rPr lang="pt-BR" dirty="0"/>
              <a:t> Media.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SMITH, Craig (2016). The </a:t>
            </a:r>
            <a:r>
              <a:rPr lang="pt-BR" dirty="0" err="1"/>
              <a:t>car</a:t>
            </a:r>
            <a:r>
              <a:rPr lang="pt-BR" dirty="0"/>
              <a:t> </a:t>
            </a:r>
            <a:r>
              <a:rPr lang="pt-BR" dirty="0" err="1"/>
              <a:t>hacker's</a:t>
            </a:r>
            <a:r>
              <a:rPr lang="pt-BR" dirty="0"/>
              <a:t> </a:t>
            </a:r>
            <a:r>
              <a:rPr lang="pt-BR" dirty="0" err="1"/>
              <a:t>handbook</a:t>
            </a:r>
            <a:r>
              <a:rPr lang="pt-BR" dirty="0"/>
              <a:t>: A </a:t>
            </a:r>
            <a:r>
              <a:rPr lang="pt-BR" dirty="0" err="1"/>
              <a:t>guide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tester</a:t>
            </a:r>
            <a:r>
              <a:rPr lang="pt-BR" dirty="0"/>
              <a:t> (1ª Edição, 304 p.). San Francisco, Califórnia, EUA: No </a:t>
            </a:r>
            <a:r>
              <a:rPr lang="pt-BR" dirty="0" err="1"/>
              <a:t>Starch</a:t>
            </a:r>
            <a:r>
              <a:rPr lang="pt-BR" dirty="0"/>
              <a:t> Press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ELM </a:t>
            </a:r>
            <a:r>
              <a:rPr lang="pt-BR" dirty="0" err="1" smtClean="0"/>
              <a:t>Eletronics</a:t>
            </a:r>
            <a:r>
              <a:rPr lang="pt-BR" dirty="0" smtClean="0"/>
              <a:t>(2012). The ELM327 data </a:t>
            </a:r>
            <a:r>
              <a:rPr lang="pt-BR" dirty="0" err="1" smtClean="0"/>
              <a:t>sheet</a:t>
            </a:r>
            <a:r>
              <a:rPr lang="pt-BR" dirty="0" smtClean="0"/>
              <a:t> (1ª Edição, 76 p.). </a:t>
            </a:r>
            <a:r>
              <a:rPr lang="pt-BR" dirty="0" err="1" smtClean="0"/>
              <a:t>Elm</a:t>
            </a:r>
            <a:r>
              <a:rPr lang="pt-BR" dirty="0" smtClean="0"/>
              <a:t> </a:t>
            </a:r>
            <a:r>
              <a:rPr lang="pt-BR" dirty="0" err="1" smtClean="0"/>
              <a:t>Eletronics</a:t>
            </a:r>
            <a:r>
              <a:rPr lang="pt-BR" dirty="0" smtClean="0"/>
              <a:t> Inc.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23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648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3</a:t>
            </a:fld>
            <a:endParaRPr lang="pt-BR" sz="3200"/>
          </a:p>
        </p:txBody>
      </p:sp>
      <p:sp>
        <p:nvSpPr>
          <p:cNvPr id="5" name="Retângulo 4"/>
          <p:cNvSpPr/>
          <p:nvPr/>
        </p:nvSpPr>
        <p:spPr>
          <a:xfrm>
            <a:off x="3741058" y="1964076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Estudo da arquitetura da rede veicular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38200" y="3399968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Implementação de um sistema de monitoramento integrado ao automóvel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182257" y="4827360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Integração com serviços de computação em nuvem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Justificativa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4</a:t>
            </a:fld>
            <a:endParaRPr lang="pt-BR" sz="3200"/>
          </a:p>
        </p:txBody>
      </p:sp>
      <p:sp>
        <p:nvSpPr>
          <p:cNvPr id="5" name="Retângulo 4"/>
          <p:cNvSpPr/>
          <p:nvPr/>
        </p:nvSpPr>
        <p:spPr>
          <a:xfrm>
            <a:off x="968830" y="2222671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Necessidade da compreensão dos sistemas embarcados presentes nos automóveis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238172" y="3910580"/>
            <a:ext cx="7493000" cy="17645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Envolver aplicações de Internet das Coisas para auxiliar na automatização da coleta para análise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Seta em curva para cima 7"/>
          <p:cNvSpPr/>
          <p:nvPr/>
        </p:nvSpPr>
        <p:spPr>
          <a:xfrm rot="2983375">
            <a:off x="2279234" y="4130194"/>
            <a:ext cx="1896667" cy="1325276"/>
          </a:xfrm>
          <a:prstGeom prst="curvedUpArrow">
            <a:avLst>
              <a:gd name="adj1" fmla="val 25000"/>
              <a:gd name="adj2" fmla="val 48678"/>
              <a:gd name="adj3" fmla="val 576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5</a:t>
            </a:fld>
            <a:endParaRPr lang="pt-BR" sz="3200"/>
          </a:p>
        </p:txBody>
      </p:sp>
      <p:sp>
        <p:nvSpPr>
          <p:cNvPr id="5" name="Retângulo 4"/>
          <p:cNvSpPr/>
          <p:nvPr/>
        </p:nvSpPr>
        <p:spPr>
          <a:xfrm>
            <a:off x="1534884" y="2009292"/>
            <a:ext cx="8509001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Arquitetura automotiva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34884" y="5125386"/>
            <a:ext cx="8509001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ELM327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583541" y="2973414"/>
            <a:ext cx="6444343" cy="6574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ECU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583541" y="3690738"/>
            <a:ext cx="6444343" cy="6574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Protocolos da rede veicular interna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583541" y="4408062"/>
            <a:ext cx="6444343" cy="6574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Conector OBD-II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6</a:t>
            </a:fld>
            <a:endParaRPr lang="pt-BR" sz="3200" dirty="0"/>
          </a:p>
        </p:txBody>
      </p:sp>
      <p:pic>
        <p:nvPicPr>
          <p:cNvPr id="5" name="Picture 2" descr="http://www.nasscar.com.br/loja/image/cache/data/vendidos/painel%20fiesta%202010%202011/a%20ecu2-565x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241747"/>
            <a:ext cx="3840312" cy="265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ECU (Unidade de Controle Eletrônico)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077158" y="2932295"/>
            <a:ext cx="6276642" cy="11405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Gerencia boa parte dos recursos do veículo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077157" y="4201446"/>
            <a:ext cx="6276641" cy="11405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Processa as informações internas do automóvel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077157" y="5448195"/>
            <a:ext cx="6276641" cy="7650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Pode trabalhar de forma distribuída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7</a:t>
            </a:fld>
            <a:endParaRPr lang="pt-BR" sz="320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90" y="3858255"/>
            <a:ext cx="4422723" cy="185517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Protocolos da rede veicular interna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89179" y="2905668"/>
            <a:ext cx="5590309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Existem cerca de 9 protocolos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38200" y="3613274"/>
            <a:ext cx="5590309" cy="10272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Gerenciam a troca de pacotes na rede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53834" y="4697092"/>
            <a:ext cx="5590309" cy="1493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Garantem o funcionamento e a comunicação entre os sistemas embarcados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583055" y="3108556"/>
            <a:ext cx="3251605" cy="650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</a:rPr>
              <a:t>Ex. Protocolo CAN</a:t>
            </a:r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8</a:t>
            </a:fld>
            <a:endParaRPr lang="pt-BR" sz="3200"/>
          </a:p>
        </p:txBody>
      </p:sp>
      <p:sp>
        <p:nvSpPr>
          <p:cNvPr id="8" name="Retângulo 7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Conector OBD-II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66978" y="2934352"/>
            <a:ext cx="5255495" cy="1161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Conhecido também por DLC (</a:t>
            </a:r>
            <a:r>
              <a:rPr lang="pt-BR" sz="3200" dirty="0" err="1" smtClean="0">
                <a:solidFill>
                  <a:schemeClr val="bg1"/>
                </a:solidFill>
              </a:rPr>
              <a:t>Diagnostic</a:t>
            </a:r>
            <a:r>
              <a:rPr lang="pt-BR" sz="3200" dirty="0" smtClean="0">
                <a:solidFill>
                  <a:schemeClr val="bg1"/>
                </a:solidFill>
              </a:rPr>
              <a:t> Link </a:t>
            </a:r>
            <a:r>
              <a:rPr lang="pt-BR" sz="3200" dirty="0" err="1" smtClean="0">
                <a:solidFill>
                  <a:schemeClr val="bg1"/>
                </a:solidFill>
              </a:rPr>
              <a:t>Connector</a:t>
            </a:r>
            <a:r>
              <a:rPr lang="pt-BR" sz="3200" dirty="0" smtClean="0">
                <a:solidFill>
                  <a:schemeClr val="bg1"/>
                </a:solidFill>
              </a:rPr>
              <a:t>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40505" y="4284374"/>
            <a:ext cx="5255495" cy="15235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Permite a comunicação de outros dispositivos com a rede automotiva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4936" r="3194" b="3289"/>
          <a:stretch/>
        </p:blipFill>
        <p:spPr>
          <a:xfrm>
            <a:off x="6890328" y="3126530"/>
            <a:ext cx="4379918" cy="28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9</a:t>
            </a:fld>
            <a:endParaRPr lang="pt-BR" sz="32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t="4451" r="12855" b="9397"/>
          <a:stretch/>
        </p:blipFill>
        <p:spPr>
          <a:xfrm>
            <a:off x="7135556" y="4582887"/>
            <a:ext cx="2950088" cy="177346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ELM327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76742" y="2914904"/>
            <a:ext cx="4897585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Conecta na porta OBD-II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096000" y="2931478"/>
            <a:ext cx="5317839" cy="15406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Converte os protocolos automotivos para uma interface serial padrão (RS232)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28072" y="3701787"/>
            <a:ext cx="5056906" cy="17054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Permite que um computador ou outros dispositivos interajam com esta rede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737</Words>
  <Application>Microsoft Office PowerPoint</Application>
  <PresentationFormat>Widescreen</PresentationFormat>
  <Paragraphs>145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Introdução</vt:lpstr>
      <vt:lpstr>Introdução</vt:lpstr>
      <vt:lpstr>Justificativa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Metodologia</vt:lpstr>
      <vt:lpstr>Metodologia</vt:lpstr>
      <vt:lpstr>Metodologia</vt:lpstr>
      <vt:lpstr>Metodologia</vt:lpstr>
      <vt:lpstr>Metodologia</vt:lpstr>
      <vt:lpstr>Apresentação do PowerPoint</vt:lpstr>
      <vt:lpstr>Testes e Resultados</vt:lpstr>
      <vt:lpstr>Testes e Resultados</vt:lpstr>
      <vt:lpstr>Considerações finais</vt:lpstr>
      <vt:lpstr>Melhorias e trabalhos futuros</vt:lpstr>
      <vt:lpstr>OBRIGADO!</vt:lpstr>
      <vt:lpstr>Fontes das imagens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187</cp:revision>
  <dcterms:created xsi:type="dcterms:W3CDTF">2017-08-24T11:57:46Z</dcterms:created>
  <dcterms:modified xsi:type="dcterms:W3CDTF">2017-12-03T00:35:44Z</dcterms:modified>
</cp:coreProperties>
</file>